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808" r:id="rId1"/>
  </p:sldMasterIdLst>
  <p:notesMasterIdLst>
    <p:notesMasterId r:id="rId14"/>
  </p:notesMasterIdLst>
  <p:sldIdLst>
    <p:sldId id="1627" r:id="rId2"/>
    <p:sldId id="1778" r:id="rId3"/>
    <p:sldId id="1684" r:id="rId4"/>
    <p:sldId id="284" r:id="rId5"/>
    <p:sldId id="285" r:id="rId6"/>
    <p:sldId id="292" r:id="rId7"/>
    <p:sldId id="1799" r:id="rId8"/>
    <p:sldId id="283" r:id="rId9"/>
    <p:sldId id="287" r:id="rId10"/>
    <p:sldId id="1896" r:id="rId11"/>
    <p:sldId id="1895" r:id="rId12"/>
    <p:sldId id="1790" r:id="rId1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E60920-5405-4861-B717-DEF9D6C4477A}" v="8" dt="2023-08-31T18:29:27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0" autoAdjust="0"/>
    <p:restoredTop sz="84261" autoAdjust="0"/>
  </p:normalViewPr>
  <p:slideViewPr>
    <p:cSldViewPr snapToGrid="0">
      <p:cViewPr varScale="1">
        <p:scale>
          <a:sx n="130" d="100"/>
          <a:sy n="130" d="100"/>
        </p:scale>
        <p:origin x="1020" y="120"/>
      </p:cViewPr>
      <p:guideLst/>
    </p:cSldViewPr>
  </p:slideViewPr>
  <p:outlineViewPr>
    <p:cViewPr>
      <p:scale>
        <a:sx n="33" d="100"/>
        <a:sy n="33" d="100"/>
      </p:scale>
      <p:origin x="0" y="-99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46376-457B-4E40-BE2F-99259E1A8F2E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4F8E-88E9-481C-A2B3-C92BCE611E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3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8/31/2023 11:23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56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95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37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slide animation to reveal the correct answers.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1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7582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90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9178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35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1310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9163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55738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91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186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3456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4276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35983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09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6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283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51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04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744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845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361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07155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3209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157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37218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0166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856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2858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2339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4996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website screenshot here or click or tap 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1954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377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572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9740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0305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6257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7791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2008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160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51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665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421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94743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72741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79921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1132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42153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85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53" r="24737" b="548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6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8590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2114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3043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890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9" r:id="rId1"/>
    <p:sldLayoutId id="2147484810" r:id="rId2"/>
    <p:sldLayoutId id="2147484811" r:id="rId3"/>
    <p:sldLayoutId id="2147484812" r:id="rId4"/>
    <p:sldLayoutId id="2147484813" r:id="rId5"/>
    <p:sldLayoutId id="2147484814" r:id="rId6"/>
    <p:sldLayoutId id="2147484815" r:id="rId7"/>
    <p:sldLayoutId id="2147484816" r:id="rId8"/>
    <p:sldLayoutId id="2147484817" r:id="rId9"/>
    <p:sldLayoutId id="2147484818" r:id="rId10"/>
    <p:sldLayoutId id="2147484819" r:id="rId11"/>
    <p:sldLayoutId id="2147484820" r:id="rId12"/>
    <p:sldLayoutId id="2147484821" r:id="rId13"/>
    <p:sldLayoutId id="2147484822" r:id="rId14"/>
    <p:sldLayoutId id="2147484823" r:id="rId15"/>
    <p:sldLayoutId id="2147484824" r:id="rId16"/>
    <p:sldLayoutId id="2147484825" r:id="rId17"/>
    <p:sldLayoutId id="2147484826" r:id="rId18"/>
    <p:sldLayoutId id="2147484827" r:id="rId19"/>
    <p:sldLayoutId id="2147484828" r:id="rId20"/>
    <p:sldLayoutId id="2147484829" r:id="rId21"/>
    <p:sldLayoutId id="2147484830" r:id="rId22"/>
    <p:sldLayoutId id="2147484831" r:id="rId23"/>
    <p:sldLayoutId id="2147484832" r:id="rId24"/>
    <p:sldLayoutId id="2147484833" r:id="rId25"/>
    <p:sldLayoutId id="2147484834" r:id="rId26"/>
    <p:sldLayoutId id="2147484835" r:id="rId27"/>
    <p:sldLayoutId id="2147484836" r:id="rId28"/>
    <p:sldLayoutId id="2147484837" r:id="rId29"/>
    <p:sldLayoutId id="2147484838" r:id="rId30"/>
    <p:sldLayoutId id="2147484839" r:id="rId31"/>
    <p:sldLayoutId id="2147484840" r:id="rId32"/>
    <p:sldLayoutId id="2147484841" r:id="rId33"/>
    <p:sldLayoutId id="2147484842" r:id="rId34"/>
    <p:sldLayoutId id="2147484843" r:id="rId35"/>
    <p:sldLayoutId id="2147484844" r:id="rId36"/>
    <p:sldLayoutId id="2147484845" r:id="rId37"/>
    <p:sldLayoutId id="2147484846" r:id="rId38"/>
    <p:sldLayoutId id="2147484847" r:id="rId39"/>
    <p:sldLayoutId id="2147484848" r:id="rId40"/>
    <p:sldLayoutId id="2147484849" r:id="rId41"/>
    <p:sldLayoutId id="2147484850" r:id="rId42"/>
    <p:sldLayoutId id="2147484851" r:id="rId43"/>
    <p:sldLayoutId id="2147484852" r:id="rId44"/>
    <p:sldLayoutId id="2147484853" r:id="rId45"/>
    <p:sldLayoutId id="2147484854" r:id="rId46"/>
    <p:sldLayoutId id="2147484855" r:id="rId47"/>
    <p:sldLayoutId id="2147484856" r:id="rId48"/>
    <p:sldLayoutId id="2147484857" r:id="rId49"/>
    <p:sldLayoutId id="2147484858" r:id="rId50"/>
    <p:sldLayoutId id="2147484859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2813447"/>
            <a:ext cx="5686955" cy="1231106"/>
          </a:xfrm>
        </p:spPr>
        <p:txBody>
          <a:bodyPr/>
          <a:lstStyle/>
          <a:p>
            <a:r>
              <a:rPr lang="en-US" dirty="0"/>
              <a:t>2: Sorting and filtering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B28C-86A9-4BC2-B239-B548EA68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Sort and filter query results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74511B-5BA5-98F8-69A6-3D6F123894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8" y="1926472"/>
            <a:ext cx="6337361" cy="2308324"/>
          </a:xfrm>
        </p:spPr>
        <p:txBody>
          <a:bodyPr/>
          <a:lstStyle/>
          <a:p>
            <a:pPr marL="2286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2200" dirty="0">
                <a:latin typeface="+mn-lt"/>
              </a:rPr>
              <a:t>Sort  results using the ORDER BY clause</a:t>
            </a:r>
          </a:p>
          <a:p>
            <a:pPr marL="2286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2200" dirty="0">
                <a:latin typeface="+mn-lt"/>
              </a:rPr>
              <a:t>Restrict results using TOP</a:t>
            </a:r>
          </a:p>
          <a:p>
            <a:pPr marL="2286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2200" dirty="0">
                <a:latin typeface="+mn-lt"/>
              </a:rPr>
              <a:t>Retrieve pages of results with OFFSET and FETCH</a:t>
            </a:r>
          </a:p>
          <a:p>
            <a:pPr marL="2286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2200" dirty="0">
                <a:latin typeface="+mn-lt"/>
              </a:rPr>
              <a:t>Use the ALL and DISTINCT options</a:t>
            </a:r>
          </a:p>
          <a:p>
            <a:pPr marL="228600" indent="-2286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2200" dirty="0">
                <a:latin typeface="+mn-lt"/>
              </a:rPr>
              <a:t>Filter results with the WHERE clause</a:t>
            </a:r>
          </a:p>
        </p:txBody>
      </p:sp>
    </p:spTree>
    <p:extLst>
      <p:ext uri="{BB962C8B-B14F-4D97-AF65-F5344CB8AC3E}">
        <p14:creationId xmlns:p14="http://schemas.microsoft.com/office/powerpoint/2010/main" val="17273945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5FCF-B252-4FCE-BD44-0A5779C8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BF6BD45-93B0-A4E3-5877-444DAD55C2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1594151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8A6D6F-285A-EC64-70CA-3A064E7AEF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07486"/>
            <a:ext cx="8778782" cy="492443"/>
          </a:xfrm>
        </p:spPr>
        <p:txBody>
          <a:bodyPr/>
          <a:lstStyle/>
          <a:p>
            <a:r>
              <a:rPr lang="en-US" sz="1600" dirty="0"/>
              <a:t>You write a Transact-SQL query to list the available sizes for products. Each individual size should be listed only once. Which query should you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374C0-148F-7469-7C24-FEC9AE6C88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070324"/>
            <a:ext cx="8775098" cy="800219"/>
          </a:xfr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Size FROM Production.Product;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Size FROM Production.Product;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ALL Size FROM Production.Product;</a:t>
            </a:r>
          </a:p>
        </p:txBody>
      </p:sp>
      <p:sp>
        <p:nvSpPr>
          <p:cNvPr id="32" name="Graphic 26" descr="Checkmark on Rows and Columns">
            <a:extLst>
              <a:ext uri="{FF2B5EF4-FFF2-40B4-BE49-F238E27FC236}">
                <a16:creationId xmlns:a16="http://schemas.microsoft.com/office/drawing/2014/main" id="{C572C9FC-72C8-7E62-398B-8C2E59709E11}"/>
              </a:ext>
            </a:extLst>
          </p:cNvPr>
          <p:cNvSpPr/>
          <p:nvPr/>
        </p:nvSpPr>
        <p:spPr>
          <a:xfrm>
            <a:off x="1268251" y="2368008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C05FDBB-F724-4380-F9C0-BD32AED6F8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3080790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316DFC-8332-F82F-F69F-76819D1CD8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2994125"/>
            <a:ext cx="8778782" cy="492443"/>
          </a:xfrm>
        </p:spPr>
        <p:txBody>
          <a:bodyPr/>
          <a:lstStyle/>
          <a:p>
            <a:r>
              <a:rPr lang="en-US" sz="1600" dirty="0"/>
              <a:t>You must return the InvoiceNo and TotalDue columns from the Sales.Invoice table in decreasing order of TotalDue value. Which query should you use?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C8D7FF4-C463-2014-FBA9-3720207C8FB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562768"/>
            <a:ext cx="8775098" cy="800219"/>
          </a:xfr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Sales.Invoice ORDER BY TotalDue, InvoiceNo;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InvoiceNo, TotalDue FROM Sales.Invoice ORDER BY TotalDue DESC;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TotalDue AS DESC, InvoiceNo FROM Sales.Invoice;</a:t>
            </a:r>
          </a:p>
        </p:txBody>
      </p:sp>
      <p:sp>
        <p:nvSpPr>
          <p:cNvPr id="34" name="Graphic 26" descr="Checkmark on Rows and Columns">
            <a:extLst>
              <a:ext uri="{FF2B5EF4-FFF2-40B4-BE49-F238E27FC236}">
                <a16:creationId xmlns:a16="http://schemas.microsoft.com/office/drawing/2014/main" id="{B59CFB1B-8A71-B70D-8406-D3A1833043A3}"/>
              </a:ext>
            </a:extLst>
          </p:cNvPr>
          <p:cNvSpPr/>
          <p:nvPr/>
        </p:nvSpPr>
        <p:spPr>
          <a:xfrm>
            <a:off x="1268251" y="3860731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91BD4A3-78A9-C89B-ABD8-EC3F9BF2B7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4594032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A6BCD7-B92F-DD64-FA0E-3BC4BC29D3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507366"/>
            <a:ext cx="8778782" cy="492443"/>
          </a:xfrm>
        </p:spPr>
        <p:txBody>
          <a:bodyPr/>
          <a:lstStyle/>
          <a:p>
            <a:r>
              <a:rPr lang="en-US" sz="1600" dirty="0"/>
              <a:t>Complete this query to return only products that have a Category value of 2 or 4: </a:t>
            </a:r>
            <a:br>
              <a:rPr lang="en-US" sz="1600" dirty="0"/>
            </a:br>
            <a:r>
              <a:rPr lang="en-US" sz="1600" dirty="0"/>
              <a:t>SELECT Name, Price FROM Production.Product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7F32A4F-46DA-C559-9025-3337617934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5076009"/>
            <a:ext cx="8775098" cy="800219"/>
          </a:xfr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ORDER BY Category;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Category BETWEEN 2 AND 4;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Category IN (2, 4);</a:t>
            </a:r>
          </a:p>
        </p:txBody>
      </p:sp>
      <p:sp>
        <p:nvSpPr>
          <p:cNvPr id="36" name="Graphic 26" descr="Checkmark on Rows and Columns">
            <a:extLst>
              <a:ext uri="{FF2B5EF4-FFF2-40B4-BE49-F238E27FC236}">
                <a16:creationId xmlns:a16="http://schemas.microsoft.com/office/drawing/2014/main" id="{CA5BED8B-2A73-93C1-BF83-A757DD09D8C7}"/>
              </a:ext>
            </a:extLst>
          </p:cNvPr>
          <p:cNvSpPr/>
          <p:nvPr/>
        </p:nvSpPr>
        <p:spPr>
          <a:xfrm>
            <a:off x="1268251" y="5644931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66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Closing slide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3217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4075C4-D223-9A91-ECE6-B513D21326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830997"/>
          </a:xfrm>
        </p:spPr>
        <p:txBody>
          <a:bodyPr/>
          <a:lstStyle/>
          <a:p>
            <a:pPr marL="292100" indent="-292100"/>
            <a:r>
              <a:rPr lang="en-US" dirty="0"/>
              <a:t>Sorting query results</a:t>
            </a:r>
          </a:p>
          <a:p>
            <a:pPr marL="292100" indent="-292100"/>
            <a:r>
              <a:rPr lang="en-US" dirty="0"/>
              <a:t>Filtering query results</a:t>
            </a:r>
          </a:p>
        </p:txBody>
      </p:sp>
    </p:spTree>
    <p:extLst>
      <p:ext uri="{BB962C8B-B14F-4D97-AF65-F5344CB8AC3E}">
        <p14:creationId xmlns:p14="http://schemas.microsoft.com/office/powerpoint/2010/main" val="42446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121224"/>
            <a:ext cx="6345239" cy="615553"/>
          </a:xfrm>
        </p:spPr>
        <p:txBody>
          <a:bodyPr/>
          <a:lstStyle/>
          <a:p>
            <a:r>
              <a:rPr lang="en-US" dirty="0"/>
              <a:t>1: Sorting query results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15998-B610-8A6F-0B39-851782E773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492625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Sorting results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BB26A7A-57E0-31B4-FC81-AD009A76232C}"/>
              </a:ext>
            </a:extLst>
          </p:cNvPr>
          <p:cNvSpPr txBox="1">
            <a:spLocks/>
          </p:cNvSpPr>
          <p:nvPr/>
        </p:nvSpPr>
        <p:spPr>
          <a:xfrm>
            <a:off x="579438" y="1083733"/>
            <a:ext cx="11020425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solidFill>
                  <a:srgbClr val="000000"/>
                </a:solidFill>
                <a:latin typeface="+mj-lt"/>
              </a:rPr>
              <a:t>Use ORDER BY to sort results by one or more columns</a:t>
            </a:r>
          </a:p>
          <a:p>
            <a:pPr marL="342900" lvl="1" indent="-22701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Aliases created in SELECT clause are visible to ORDER BY</a:t>
            </a:r>
          </a:p>
          <a:p>
            <a:pPr marL="342900" lvl="1" indent="-22701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You can order by columns in the source that are not included in the SELECT clause</a:t>
            </a:r>
          </a:p>
          <a:p>
            <a:pPr marL="342900" lvl="1" indent="-22701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You can specify ASC or DESC (ASC is the default)</a:t>
            </a: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F37EA6EB-14F1-5E79-9962-D64AD92EC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819400"/>
            <a:ext cx="11020425" cy="314960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marR="0" indent="0" defTabSz="932742" fontAlgn="base">
              <a:spcBef>
                <a:spcPts val="6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457200" algn="l"/>
              </a:tabLst>
              <a:defRPr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  <a:t>SELECT ProductCategoryID AS Category, ProductName</a:t>
            </a:r>
          </a:p>
          <a:p>
            <a:pPr marR="0" indent="0" defTabSz="932742" fontAlgn="base">
              <a:spcBef>
                <a:spcPts val="6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457200" algn="l"/>
              </a:tabLst>
              <a:defRPr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  <a:t>FROM Production.Product</a:t>
            </a:r>
          </a:p>
          <a:p>
            <a:pPr marR="0" indent="0" defTabSz="932742" fontAlgn="base">
              <a:spcBef>
                <a:spcPts val="6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457200" algn="l"/>
              </a:tabLst>
              <a:defRPr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  <a:t>ORDER BY Category ASC, Price DESC;</a:t>
            </a:r>
          </a:p>
        </p:txBody>
      </p:sp>
    </p:spTree>
    <p:extLst>
      <p:ext uri="{BB962C8B-B14F-4D97-AF65-F5344CB8AC3E}">
        <p14:creationId xmlns:p14="http://schemas.microsoft.com/office/powerpoint/2010/main" val="9257975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BE5D915-EF5A-1EDB-4272-A37A13EAD2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438900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Limiting sorted results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E662230-A978-D702-6911-0D4581AA68EB}"/>
              </a:ext>
            </a:extLst>
          </p:cNvPr>
          <p:cNvSpPr txBox="1">
            <a:spLocks/>
          </p:cNvSpPr>
          <p:nvPr/>
        </p:nvSpPr>
        <p:spPr>
          <a:xfrm>
            <a:off x="579438" y="1083733"/>
            <a:ext cx="11020425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solidFill>
                  <a:srgbClr val="000000"/>
                </a:solidFill>
                <a:latin typeface="+mj-lt"/>
              </a:rPr>
              <a:t>Use TOP to limit the number or percentage of rows returned by a query</a:t>
            </a:r>
          </a:p>
          <a:p>
            <a:pPr marL="342900" lvl="1" indent="-22701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Works with ORDER BY clause to limit rows by sort order</a:t>
            </a:r>
          </a:p>
          <a:p>
            <a:pPr marL="342900" lvl="1" indent="-227013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Added to SELECT clause:</a:t>
            </a:r>
          </a:p>
          <a:p>
            <a:pPr fontAlgn="base">
              <a:spcBef>
                <a:spcPts val="0"/>
              </a:spcBef>
              <a:tabLst>
                <a:tab pos="457200" algn="l"/>
              </a:tabLst>
              <a:defRPr/>
            </a:pPr>
            <a:r>
              <a:rPr lang="en-US" sz="1800" dirty="0">
                <a:cs typeface="+mn-cs"/>
              </a:rPr>
              <a:t>SELECT TOP </a:t>
            </a:r>
            <a:r>
              <a:rPr lang="en-US" sz="1800" i="1" dirty="0">
                <a:cs typeface="+mn-cs"/>
              </a:rPr>
              <a:t>N</a:t>
            </a:r>
            <a:r>
              <a:rPr lang="en-US" sz="1800" dirty="0">
                <a:cs typeface="+mn-cs"/>
              </a:rPr>
              <a:t> [Percent] [WITH TIES]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F694F59F-355F-37B9-B512-A55AF2D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819400"/>
            <a:ext cx="11033124" cy="314960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marR="0" indent="0" defTabSz="932742" fontAlgn="base">
              <a:spcAft>
                <a:spcPts val="600"/>
              </a:spcAft>
              <a:buClrTx/>
              <a:buSzPct val="90000"/>
              <a:buFontTx/>
              <a:buNone/>
              <a:tabLst>
                <a:tab pos="457200" algn="l"/>
              </a:tabLst>
              <a:defRPr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  <a:t>SELECT TOP 10 Name, ListPrice</a:t>
            </a:r>
          </a:p>
          <a:p>
            <a:pPr marR="0" indent="0" defTabSz="932742" fontAlgn="base">
              <a:spcAft>
                <a:spcPts val="600"/>
              </a:spcAft>
              <a:buClrTx/>
              <a:buSzPct val="90000"/>
              <a:buFontTx/>
              <a:buNone/>
              <a:tabLst>
                <a:tab pos="457200" algn="l"/>
              </a:tabLst>
              <a:defRPr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  <a:t>FROM Production.Product</a:t>
            </a:r>
          </a:p>
          <a:p>
            <a:pPr marR="0" indent="0" defTabSz="932742" fontAlgn="base">
              <a:spcAft>
                <a:spcPts val="600"/>
              </a:spcAft>
              <a:buClrTx/>
              <a:buSzPct val="90000"/>
              <a:buFontTx/>
              <a:buNone/>
              <a:tabLst>
                <a:tab pos="457200" algn="l"/>
              </a:tabLst>
              <a:defRPr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  <a:t>ORDER BY ListPrice DESC;</a:t>
            </a:r>
          </a:p>
        </p:txBody>
      </p:sp>
    </p:spTree>
    <p:extLst>
      <p:ext uri="{BB962C8B-B14F-4D97-AF65-F5344CB8AC3E}">
        <p14:creationId xmlns:p14="http://schemas.microsoft.com/office/powerpoint/2010/main" val="25799332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35060-C4A1-0A33-7D00-47E5BCD225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10840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Paging through results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735327B-3E4B-9E21-93C7-3A9DFA7D278C}"/>
              </a:ext>
            </a:extLst>
          </p:cNvPr>
          <p:cNvSpPr txBox="1">
            <a:spLocks/>
          </p:cNvSpPr>
          <p:nvPr/>
        </p:nvSpPr>
        <p:spPr>
          <a:xfrm>
            <a:off x="579438" y="1083733"/>
            <a:ext cx="11020425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solidFill>
                  <a:srgbClr val="000000"/>
                </a:solidFill>
                <a:latin typeface="+mj-lt"/>
              </a:rPr>
              <a:t>OFFSET-FETCH is an extension to the ORDER BY clause:</a:t>
            </a:r>
          </a:p>
          <a:p>
            <a:pPr marL="342900" lvl="1" indent="-22701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Allows returning a requested range of rows</a:t>
            </a:r>
          </a:p>
          <a:p>
            <a:pPr marL="342900" lvl="1" indent="-22701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Provides a mechanism for paging through results</a:t>
            </a:r>
          </a:p>
          <a:p>
            <a:pPr marL="342900" lvl="1" indent="-22701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Specify number of rows to skip, number of rows to retrieve</a:t>
            </a:r>
          </a:p>
        </p:txBody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7FC1F69F-645A-1AC8-BD02-E23926F22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819400"/>
            <a:ext cx="11033124" cy="314960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noAutofit/>
          </a:bodyPr>
          <a:lstStyle/>
          <a:p>
            <a:pPr marR="0" indent="0" defTabSz="932742" fontAlgn="base">
              <a:spcAft>
                <a:spcPts val="600"/>
              </a:spcAft>
              <a:buClrTx/>
              <a:buSzPct val="90000"/>
              <a:buFontTx/>
              <a:buNone/>
              <a:tabLst>
                <a:tab pos="457200" algn="l"/>
              </a:tabLst>
              <a:defRPr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  <a:t>SELECT ProductID, ProductName, ListPrice</a:t>
            </a:r>
          </a:p>
          <a:p>
            <a:pPr marR="0" indent="0" defTabSz="932742" fontAlgn="base">
              <a:spcAft>
                <a:spcPts val="600"/>
              </a:spcAft>
              <a:buClrTx/>
              <a:buSzPct val="90000"/>
              <a:buFontTx/>
              <a:buNone/>
              <a:tabLst>
                <a:tab pos="457200" algn="l"/>
              </a:tabLst>
              <a:defRPr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  <a:t>FROM Production.Product</a:t>
            </a:r>
            <a:b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  <a:t>ORDER BY ListPrice DESC </a:t>
            </a:r>
          </a:p>
          <a:p>
            <a:pPr marR="0" indent="0" defTabSz="932742" fontAlgn="base">
              <a:spcAft>
                <a:spcPts val="600"/>
              </a:spcAft>
              <a:buClrTx/>
              <a:buSzPct val="90000"/>
              <a:buFontTx/>
              <a:buNone/>
              <a:tabLst>
                <a:tab pos="457200" algn="l"/>
              </a:tabLst>
              <a:defRPr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  <a:t>	OFFSET 0 ROWS </a:t>
            </a:r>
            <a:r>
              <a:rPr lang="en-US" sz="2200" dirty="0">
                <a:solidFill>
                  <a:srgbClr val="339933"/>
                </a:solidFill>
                <a:latin typeface="Consolas" panose="020B0609020204030204" pitchFamily="49" charset="0"/>
              </a:rPr>
              <a:t>-- Skip zero rows</a:t>
            </a:r>
          </a:p>
          <a:p>
            <a:pPr marR="0" indent="0" defTabSz="932742" fontAlgn="base">
              <a:spcAft>
                <a:spcPts val="600"/>
              </a:spcAft>
              <a:buClrTx/>
              <a:buSzPct val="90000"/>
              <a:buFontTx/>
              <a:buNone/>
              <a:tabLst>
                <a:tab pos="457200" algn="l"/>
              </a:tabLst>
              <a:defRPr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</a:rPr>
              <a:t>	FETCH NEXT 10 ROWS ONLY; </a:t>
            </a:r>
            <a:r>
              <a:rPr lang="en-US" sz="2200" dirty="0">
                <a:solidFill>
                  <a:srgbClr val="339933"/>
                </a:solidFill>
                <a:latin typeface="Consolas" panose="020B0609020204030204" pitchFamily="49" charset="0"/>
              </a:rPr>
              <a:t>-- Get the next 10</a:t>
            </a:r>
          </a:p>
        </p:txBody>
      </p:sp>
    </p:spTree>
    <p:extLst>
      <p:ext uri="{BB962C8B-B14F-4D97-AF65-F5344CB8AC3E}">
        <p14:creationId xmlns:p14="http://schemas.microsoft.com/office/powerpoint/2010/main" val="3421198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121224"/>
            <a:ext cx="6345239" cy="615553"/>
          </a:xfrm>
        </p:spPr>
        <p:txBody>
          <a:bodyPr/>
          <a:lstStyle/>
          <a:p>
            <a:r>
              <a:rPr lang="en-US" dirty="0"/>
              <a:t>2: Filtering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4518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Removing duplicates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07CFBB1-AD09-A9F3-188B-896B028424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187755"/>
            <a:ext cx="5219700" cy="338554"/>
          </a:xfrm>
        </p:spPr>
        <p:txBody>
          <a:bodyPr/>
          <a:lstStyle/>
          <a:p>
            <a:r>
              <a:rPr lang="en-US" dirty="0"/>
              <a:t>SELECT ALL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B73B7B9-F911-4166-5583-05FAAF76AA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653964"/>
            <a:ext cx="5217510" cy="246221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/>
              <a:t>Default behavior includes duplicates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6C235B9-F5A3-B50E-AB1D-FC3439557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2112787"/>
            <a:ext cx="5218112" cy="994118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defTabSz="932742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tabLst>
                <a:tab pos="457200" algn="l"/>
              </a:tabLst>
            </a:pPr>
            <a:r>
              <a:rPr lang="en-US" sz="1800" dirty="0">
                <a:solidFill>
                  <a:srgbClr val="2F2F2F"/>
                </a:solidFill>
                <a:latin typeface="Consolas" panose="020B0609020204030204" pitchFamily="49" charset="0"/>
              </a:rPr>
              <a:t>SELECT City, CountryRegion</a:t>
            </a:r>
          </a:p>
          <a:p>
            <a:pPr defTabSz="932742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tabLst>
                <a:tab pos="457200" algn="l"/>
              </a:tabLst>
            </a:pPr>
            <a:r>
              <a:rPr lang="en-US" sz="1800" dirty="0">
                <a:solidFill>
                  <a:srgbClr val="2F2F2F"/>
                </a:solidFill>
                <a:latin typeface="Consolas" panose="020B0609020204030204" pitchFamily="49" charset="0"/>
              </a:rPr>
              <a:t>FROM Production.Supplier</a:t>
            </a:r>
          </a:p>
          <a:p>
            <a:pPr defTabSz="932742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tabLst>
                <a:tab pos="457200" algn="l"/>
              </a:tabLst>
            </a:pPr>
            <a:r>
              <a:rPr lang="en-US" sz="1800" dirty="0">
                <a:solidFill>
                  <a:srgbClr val="2F2F2F"/>
                </a:solidFill>
                <a:latin typeface="Consolas" panose="020B0609020204030204" pitchFamily="49" charset="0"/>
              </a:rPr>
              <a:t>ORDER BY CountryRegion, City;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DE80248-4D22-50DD-22A8-159B57F33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703629"/>
              </p:ext>
            </p:extLst>
          </p:nvPr>
        </p:nvGraphicFramePr>
        <p:xfrm>
          <a:off x="585788" y="3216773"/>
          <a:ext cx="5218112" cy="2950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056">
                  <a:extLst>
                    <a:ext uri="{9D8B030D-6E8A-4147-A177-3AD203B41FA5}">
                      <a16:colId xmlns:a16="http://schemas.microsoft.com/office/drawing/2014/main" val="6047542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City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CountryRegion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Aurora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Barrie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Brampton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Brossard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Brossard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Burnaby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Burnaby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791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Burnaby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09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Calgary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20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Calgary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740009"/>
                  </a:ext>
                </a:extLst>
              </a:tr>
            </a:tbl>
          </a:graphicData>
        </a:graphic>
      </p:graphicFrame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E91B60-ADC7-8F84-5459-0CB1F57AD0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187755"/>
            <a:ext cx="5219700" cy="338554"/>
          </a:xfrm>
        </p:spPr>
        <p:txBody>
          <a:bodyPr/>
          <a:lstStyle/>
          <a:p>
            <a:r>
              <a:rPr lang="en-US" dirty="0"/>
              <a:t>SELECT DISTINCT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5F7737A-3B2A-6B8A-6A58-BA33CC585E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653964"/>
            <a:ext cx="5187106" cy="246221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/>
              <a:t>Removes duplicates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E70387F9-14C1-25E5-3931-3187FB8EE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2087387"/>
            <a:ext cx="5187950" cy="994118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defTabSz="932742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tabLst>
                <a:tab pos="457200" algn="l"/>
              </a:tabLst>
            </a:pPr>
            <a:r>
              <a:rPr lang="en-US" sz="1800" dirty="0">
                <a:solidFill>
                  <a:srgbClr val="2F2F2F"/>
                </a:solidFill>
                <a:latin typeface="Consolas" panose="020B0609020204030204" pitchFamily="49" charset="0"/>
              </a:rPr>
              <a:t>SELECT DISTINCT City, CountryRegion</a:t>
            </a:r>
          </a:p>
          <a:p>
            <a:pPr defTabSz="932742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tabLst>
                <a:tab pos="457200" algn="l"/>
              </a:tabLst>
            </a:pPr>
            <a:r>
              <a:rPr lang="en-US" sz="1800" dirty="0">
                <a:solidFill>
                  <a:srgbClr val="2F2F2F"/>
                </a:solidFill>
                <a:latin typeface="Consolas" panose="020B0609020204030204" pitchFamily="49" charset="0"/>
              </a:rPr>
              <a:t>FROM Production.Supplier</a:t>
            </a:r>
          </a:p>
          <a:p>
            <a:pPr defTabSz="932742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tabLst>
                <a:tab pos="457200" algn="l"/>
              </a:tabLst>
            </a:pPr>
            <a:r>
              <a:rPr lang="en-US" sz="1800" dirty="0">
                <a:solidFill>
                  <a:srgbClr val="2F2F2F"/>
                </a:solidFill>
                <a:latin typeface="Consolas" panose="020B0609020204030204" pitchFamily="49" charset="0"/>
              </a:rPr>
              <a:t>ORDER BY CountryRegion, City;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EAA703B-C22C-E178-5281-8E758A7D3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80985"/>
              </p:ext>
            </p:extLst>
          </p:nvPr>
        </p:nvGraphicFramePr>
        <p:xfrm>
          <a:off x="6253163" y="3216773"/>
          <a:ext cx="5187950" cy="1877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3975">
                  <a:extLst>
                    <a:ext uri="{9D8B030D-6E8A-4147-A177-3AD203B41FA5}">
                      <a16:colId xmlns:a16="http://schemas.microsoft.com/office/drawing/2014/main" val="604754215"/>
                    </a:ext>
                  </a:extLst>
                </a:gridCol>
              </a:tblGrid>
              <a:tr h="19545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City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CountryRegion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45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Aurora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45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Barrie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45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Brampton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45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Brossard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45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Burnaby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387520"/>
                  </a:ext>
                </a:extLst>
              </a:tr>
              <a:tr h="19545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Calgary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Canada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T="27432" marB="27432" anchor="b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20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8169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AB0E4-64C3-052B-7D1A-D3252A14F8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778625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Filtering and using predicates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C22BDE-1684-38DC-A673-1EBF2BFB7D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sz="1800" noProof="0" dirty="0"/>
              <a:t>SELECT ProductCategoryID AS Category, ProductName</a:t>
            </a:r>
          </a:p>
          <a:p>
            <a:pPr lvl="0">
              <a:spcBef>
                <a:spcPts val="0"/>
              </a:spcBef>
            </a:pPr>
            <a:r>
              <a:rPr lang="en-US" sz="1800" noProof="0" dirty="0"/>
              <a:t>FROM Production.Product</a:t>
            </a:r>
          </a:p>
          <a:p>
            <a:pPr lvl="0">
              <a:spcBef>
                <a:spcPts val="0"/>
              </a:spcBef>
            </a:pPr>
            <a:r>
              <a:rPr lang="en-US" sz="1800" b="1" dirty="0"/>
              <a:t>WHERE ProductCategoryID = 2</a:t>
            </a:r>
          </a:p>
          <a:p>
            <a:pPr lvl="0">
              <a:spcBef>
                <a:spcPts val="0"/>
              </a:spcBef>
            </a:pPr>
            <a:r>
              <a:rPr lang="en-US" sz="1800" b="1" dirty="0"/>
              <a:t>   </a:t>
            </a:r>
            <a:r>
              <a:rPr lang="en-US" sz="1800" b="1" noProof="0" dirty="0"/>
              <a:t>AND ListPrice &lt; 10.00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ORDER BY Category, Price DESC</a:t>
            </a:r>
            <a:r>
              <a:rPr lang="en-US" sz="1800" noProof="0" dirty="0"/>
              <a:t>;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E5113984-C091-303F-DEB4-16FA402B08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398734"/>
              </p:ext>
            </p:extLst>
          </p:nvPr>
        </p:nvGraphicFramePr>
        <p:xfrm>
          <a:off x="579438" y="3002038"/>
          <a:ext cx="11020425" cy="3055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0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0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Predicates and Operators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 &lt; 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Compares values for equality</a:t>
                      </a:r>
                      <a:r>
                        <a:rPr lang="en-GB" sz="1600" b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/non-equality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Determines whether a specified value matches any value in a subquery or a list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BETWEEN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Specifies an inclusive range to test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LIKE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Determines whether a specific character string matches a specified pattern,</a:t>
                      </a:r>
                      <a:r>
                        <a:rPr lang="en-GB" sz="1600" b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which can include wildcards</a:t>
                      </a:r>
                      <a:endParaRPr lang="en-GB" sz="16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Combines two Boolean expressions and returns TRUE only when both are TRUE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Combines two Boolean expressions and returns TRUE if either is TRUE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Reverses the result of a search condition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9112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675</Words>
  <Application>Microsoft Office PowerPoint</Application>
  <PresentationFormat>Widescreen</PresentationFormat>
  <Paragraphs>137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Consolas</vt:lpstr>
      <vt:lpstr>Courier New</vt:lpstr>
      <vt:lpstr>Segoe UI</vt:lpstr>
      <vt:lpstr>Segoe UI Black</vt:lpstr>
      <vt:lpstr>Segoe UI Semibold</vt:lpstr>
      <vt:lpstr>Wingdings</vt:lpstr>
      <vt:lpstr>LIGHT MODE</vt:lpstr>
      <vt:lpstr>2: Sorting and filtering query results</vt:lpstr>
      <vt:lpstr>Agenda </vt:lpstr>
      <vt:lpstr>1: Sorting query results</vt:lpstr>
      <vt:lpstr>Sorting results</vt:lpstr>
      <vt:lpstr>Limiting sorted results</vt:lpstr>
      <vt:lpstr>Paging through results</vt:lpstr>
      <vt:lpstr>2: Filtering query results</vt:lpstr>
      <vt:lpstr>Removing duplicates</vt:lpstr>
      <vt:lpstr>Filtering and using predicates </vt:lpstr>
      <vt:lpstr>Lab: Sort and filter query results</vt:lpstr>
      <vt:lpstr>Review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2023-08-31T18:29:27Z</dcterms:created>
  <dcterms:modified xsi:type="dcterms:W3CDTF">2023-08-31T18:29:30Z</dcterms:modified>
</cp:coreProperties>
</file>